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Cormorant Garamond Bold Italics" charset="1" panose="00000800000000000000"/>
      <p:regular r:id="rId32"/>
    </p:embeddedFont>
    <p:embeddedFont>
      <p:font typeface="Quicksand" charset="1" panose="00000000000000000000"/>
      <p:regular r:id="rId33"/>
    </p:embeddedFont>
    <p:embeddedFont>
      <p:font typeface="Cormorant Garamond Bold" charset="1" panose="00000800000000000000"/>
      <p:regular r:id="rId34"/>
    </p:embeddedFont>
    <p:embeddedFont>
      <p:font typeface="Canva Sans Bold" charset="1" panose="020B0803030501040103"/>
      <p:regular r:id="rId35"/>
    </p:embeddedFont>
    <p:embeddedFont>
      <p:font typeface="Cormorant Garamond" charset="1" panose="00000500000000000000"/>
      <p:regular r:id="rId36"/>
    </p:embeddedFont>
    <p:embeddedFont>
      <p:font typeface="Quicksand Bold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svg" Type="http://schemas.openxmlformats.org/officeDocument/2006/relationships/image"/><Relationship Id="rId5" Target="../media/aAGgx-tUKvQ.m4a" Type="http://schemas.microsoft.com/office/2007/relationships/media"/><Relationship Id="rId6" Target="../media/aAGgx-tUKvQ.m4a" Type="http://schemas.openxmlformats.org/officeDocument/2006/relationships/audi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g2shy6y8.mp4" Type="http://schemas.openxmlformats.org/officeDocument/2006/relationships/video"/><Relationship Id="rId4" Target="../media/VAGg2shy6y8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VAGg1cHyjSo.mp4" Type="http://schemas.openxmlformats.org/officeDocument/2006/relationships/video"/><Relationship Id="rId4" Target="../media/VAGg1cHyjSo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Gg1r9Qnfs.mp4" Type="http://schemas.openxmlformats.org/officeDocument/2006/relationships/video"/><Relationship Id="rId4" Target="../media/VAGg1r9Qnfs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g1qBKxA0.mp4" Type="http://schemas.openxmlformats.org/officeDocument/2006/relationships/video"/><Relationship Id="rId4" Target="../media/VAGg1qBKxA0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5840" y="2758277"/>
            <a:ext cx="16547866" cy="439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32"/>
              </a:lnSpc>
              <a:spcBef>
                <a:spcPct val="0"/>
              </a:spcBef>
            </a:pPr>
            <a:r>
              <a:rPr lang="en-US" b="true" sz="8380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QUANTUM COMPUTERS &amp; CRYPTOGRAPHY IN POST QUANTUM ERA</a:t>
            </a:r>
            <a:r>
              <a:rPr lang="en-US" b="true" sz="8380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</a:t>
            </a:r>
          </a:p>
        </p:txBody>
      </p:sp>
      <p:sp>
        <p:nvSpPr>
          <p:cNvPr name="AutoShape 3" id="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618706" y="90374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12245" y="5705067"/>
            <a:ext cx="12812922" cy="8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322179" y="1967581"/>
            <a:ext cx="11643643" cy="529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Prepared by group 4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646742" y="8078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trim st="0.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9"/>
                </p:tgtEl>
              </p:cBhvr>
            </p:cmd>
            <p:audio>
              <p:cMediaNode mute="true" vol="100000" showWhenStopped="false">
                <p:cTn/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656191"/>
            <a:ext cx="18288000" cy="199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5"/>
              </a:lnSpc>
              <a:spcBef>
                <a:spcPct val="0"/>
              </a:spcBef>
            </a:pPr>
            <a:r>
              <a:rPr lang="en-US" b="true" sz="5754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How quantum computers will affect current cryptographic algorithms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37960" y="3358103"/>
            <a:ext cx="13691050" cy="594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3104" indent="-381552" lvl="1">
              <a:lnSpc>
                <a:spcPts val="4948"/>
              </a:lnSpc>
              <a:buFont typeface="Arial"/>
              <a:buChar char="•"/>
            </a:pPr>
            <a:r>
              <a:rPr lang="en-US" sz="35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Current encryption working fine</a:t>
            </a:r>
          </a:p>
          <a:p>
            <a:pPr algn="l">
              <a:lnSpc>
                <a:spcPts val="4948"/>
              </a:lnSpc>
            </a:pPr>
          </a:p>
          <a:p>
            <a:pPr algn="l" marL="726762" indent="-363381" lvl="1">
              <a:lnSpc>
                <a:spcPts val="4712"/>
              </a:lnSpc>
              <a:buFont typeface="Arial"/>
              <a:buChar char="•"/>
            </a:pPr>
            <a:r>
              <a:rPr lang="en-US" sz="3366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Quantum computers may break encryption quick may affect the widely know public key encryption algorithms</a:t>
            </a:r>
          </a:p>
          <a:p>
            <a:pPr algn="l">
              <a:lnSpc>
                <a:spcPts val="4712"/>
              </a:lnSpc>
            </a:pPr>
          </a:p>
          <a:p>
            <a:pPr algn="l" marL="726762" indent="-363381" lvl="1">
              <a:lnSpc>
                <a:spcPts val="4712"/>
              </a:lnSpc>
              <a:buFont typeface="Arial"/>
              <a:buChar char="•"/>
            </a:pPr>
            <a:r>
              <a:rPr lang="en-US" sz="3366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General number field sieve takes millions of years to factor the big number generated using RSA encryption</a:t>
            </a:r>
          </a:p>
          <a:p>
            <a:pPr algn="l">
              <a:lnSpc>
                <a:spcPts val="4712"/>
              </a:lnSpc>
            </a:pPr>
          </a:p>
          <a:p>
            <a:pPr algn="l">
              <a:lnSpc>
                <a:spcPts val="4712"/>
              </a:lnSpc>
            </a:pPr>
          </a:p>
          <a:p>
            <a:pPr algn="l">
              <a:lnSpc>
                <a:spcPts val="4712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3959" y="1596947"/>
            <a:ext cx="14940082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0"/>
              </a:lnSpc>
              <a:spcBef>
                <a:spcPct val="0"/>
              </a:spcBef>
            </a:pPr>
            <a:r>
              <a:rPr lang="en-US" b="true" sz="585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Reason why quantum computers are very powerful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73959" y="3319224"/>
            <a:ext cx="15039922" cy="629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3893" indent="-406947" lvl="1">
              <a:lnSpc>
                <a:spcPts val="5277"/>
              </a:lnSpc>
              <a:buFont typeface="Arial"/>
              <a:buChar char="•"/>
            </a:pPr>
            <a:r>
              <a:rPr lang="en-US" sz="376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In a computer bit -&gt; one state at a time</a:t>
            </a:r>
          </a:p>
          <a:p>
            <a:pPr algn="l" marL="772049" indent="-386024" lvl="1">
              <a:lnSpc>
                <a:spcPts val="5006"/>
              </a:lnSpc>
              <a:buFont typeface="Arial"/>
              <a:buChar char="•"/>
            </a:pPr>
            <a:r>
              <a:rPr lang="en-US" sz="3575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Quantum computers -&gt; qubits need not be in one state at a time which means simulatenous superpositions.</a:t>
            </a:r>
          </a:p>
          <a:p>
            <a:pPr algn="l" marL="772049" indent="-386024" lvl="1">
              <a:lnSpc>
                <a:spcPts val="5006"/>
              </a:lnSpc>
              <a:buFont typeface="Arial"/>
              <a:buChar char="•"/>
            </a:pPr>
            <a:r>
              <a:rPr lang="en-US" sz="3575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With few qubits can represent very large powers</a:t>
            </a:r>
          </a:p>
          <a:p>
            <a:pPr algn="l" marL="772049" indent="-386024" lvl="1">
              <a:lnSpc>
                <a:spcPts val="5006"/>
              </a:lnSpc>
              <a:buFont typeface="Arial"/>
              <a:buChar char="•"/>
            </a:pPr>
            <a:r>
              <a:rPr lang="en-US" sz="3575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Difficult to represent all superpositions -&gt; unapplicable for many uses.</a:t>
            </a:r>
          </a:p>
          <a:p>
            <a:pPr algn="l" marL="772049" indent="-386024" lvl="1">
              <a:lnSpc>
                <a:spcPts val="5006"/>
              </a:lnSpc>
              <a:buFont typeface="Arial"/>
              <a:buChar char="•"/>
            </a:pPr>
            <a:r>
              <a:rPr lang="en-US" sz="3575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Quantum fourier transform.</a:t>
            </a:r>
          </a:p>
          <a:p>
            <a:pPr algn="l">
              <a:lnSpc>
                <a:spcPts val="5006"/>
              </a:lnSpc>
            </a:pPr>
          </a:p>
          <a:p>
            <a:pPr algn="l">
              <a:lnSpc>
                <a:spcPts val="5006"/>
              </a:lnSpc>
            </a:pPr>
          </a:p>
          <a:p>
            <a:pPr algn="l">
              <a:lnSpc>
                <a:spcPts val="5006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04417" y="454107"/>
            <a:ext cx="14196032" cy="194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26"/>
              </a:lnSpc>
              <a:spcBef>
                <a:spcPct val="0"/>
              </a:spcBef>
            </a:pPr>
            <a:r>
              <a:rPr lang="en-US" b="true" sz="559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Explaining the mathematics behind prime numbers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19378" y="2935640"/>
            <a:ext cx="13566110" cy="591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8630" indent="-379315" lvl="1">
              <a:lnSpc>
                <a:spcPts val="4919"/>
              </a:lnSpc>
              <a:buFont typeface="Arial"/>
              <a:buChar char="•"/>
            </a:pPr>
            <a:r>
              <a:rPr lang="en-US" sz="3513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g raised to n = mN + 1. (eventually)</a:t>
            </a:r>
          </a:p>
          <a:p>
            <a:pPr algn="l" marL="722503" indent="-361251" lvl="1">
              <a:lnSpc>
                <a:spcPts val="4685"/>
              </a:lnSpc>
              <a:buFont typeface="Arial"/>
              <a:buChar char="•"/>
            </a:pPr>
            <a:r>
              <a:rPr lang="en-US" sz="3346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Example - 77 and g = 8. We observe periodic properties of remainers modulo 77 </a:t>
            </a:r>
          </a:p>
          <a:p>
            <a:pPr algn="l" marL="722503" indent="-361251" lvl="1">
              <a:lnSpc>
                <a:spcPts val="4685"/>
              </a:lnSpc>
              <a:buFont typeface="Arial"/>
              <a:buChar char="•"/>
            </a:pPr>
            <a:r>
              <a:rPr lang="en-US" sz="3346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With few qubits can represent very large powers</a:t>
            </a:r>
          </a:p>
          <a:p>
            <a:pPr algn="l" marL="722503" indent="-361251" lvl="1">
              <a:lnSpc>
                <a:spcPts val="4685"/>
              </a:lnSpc>
              <a:buFont typeface="Arial"/>
              <a:buChar char="•"/>
            </a:pPr>
            <a:r>
              <a:rPr lang="en-US" sz="3346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Euclids algorithm to find GCD. You will find prime factors of the number.</a:t>
            </a:r>
          </a:p>
          <a:p>
            <a:pPr algn="l" marL="722503" indent="-361251" lvl="1">
              <a:lnSpc>
                <a:spcPts val="4685"/>
              </a:lnSpc>
              <a:buFont typeface="Arial"/>
              <a:buChar char="•"/>
            </a:pPr>
            <a:r>
              <a:rPr lang="en-US" sz="3346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You will observe cyclicity depending on various values of n.</a:t>
            </a:r>
          </a:p>
          <a:p>
            <a:pPr algn="l">
              <a:lnSpc>
                <a:spcPts val="4685"/>
              </a:lnSpc>
            </a:pPr>
          </a:p>
          <a:p>
            <a:pPr algn="l">
              <a:lnSpc>
                <a:spcPts val="4685"/>
              </a:lnSpc>
            </a:pPr>
          </a:p>
          <a:p>
            <a:pPr algn="l">
              <a:lnSpc>
                <a:spcPts val="4685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6899" y="790061"/>
            <a:ext cx="15434202" cy="101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5"/>
              </a:lnSpc>
              <a:spcBef>
                <a:spcPct val="0"/>
              </a:spcBef>
            </a:pPr>
            <a:r>
              <a:rPr lang="en-US" b="true" sz="5932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How quantum computers factor big prime numbers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668508"/>
            <a:ext cx="16854353" cy="7359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588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Hav a superposition upto 10 to 10**1234</a:t>
            </a:r>
          </a:p>
          <a:p>
            <a:pPr algn="l" marL="647702" indent="-323851" lvl="1">
              <a:lnSpc>
                <a:spcPts val="588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Make a guess g that does not share factors with n</a:t>
            </a:r>
          </a:p>
          <a:p>
            <a:pPr algn="l" marL="647702" indent="-323851" lvl="1">
              <a:lnSpc>
                <a:spcPts val="588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Divide the superpositions by N and store remainders in qubits.</a:t>
            </a:r>
          </a:p>
          <a:p>
            <a:pPr algn="l" marL="647702" indent="-323851" lvl="1">
              <a:lnSpc>
                <a:spcPts val="588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Obtain cyclicity by finding the period. Now use fourier transform</a:t>
            </a:r>
          </a:p>
          <a:p>
            <a:pPr algn="l" marL="647702" indent="-323851" lvl="1">
              <a:lnSpc>
                <a:spcPts val="588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Find r if it is even u can put it in (g**r/2-1) *(g**r/2+1)=N. Now apply euclids algorithm to find N. This breaks the encryption. Extremely futuristic</a:t>
            </a:r>
          </a:p>
          <a:p>
            <a:pPr algn="l" marL="647702" indent="-323851" lvl="1">
              <a:lnSpc>
                <a:spcPts val="588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Perfect qubits will break the encryption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3143" y="5832741"/>
            <a:ext cx="5682070" cy="2932094"/>
          </a:xfrm>
          <a:custGeom>
            <a:avLst/>
            <a:gdLst/>
            <a:ahLst/>
            <a:cxnLst/>
            <a:rect r="r" b="b" t="t" l="l"/>
            <a:pathLst>
              <a:path h="2932094" w="5682070">
                <a:moveTo>
                  <a:pt x="0" y="0"/>
                </a:moveTo>
                <a:lnTo>
                  <a:pt x="5682070" y="0"/>
                </a:lnTo>
                <a:lnTo>
                  <a:pt x="5682070" y="2932093"/>
                </a:lnTo>
                <a:lnTo>
                  <a:pt x="0" y="29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06557" y="5143500"/>
            <a:ext cx="3169377" cy="3961722"/>
          </a:xfrm>
          <a:custGeom>
            <a:avLst/>
            <a:gdLst/>
            <a:ahLst/>
            <a:cxnLst/>
            <a:rect r="r" b="b" t="t" l="l"/>
            <a:pathLst>
              <a:path h="3961722" w="3169377">
                <a:moveTo>
                  <a:pt x="0" y="0"/>
                </a:moveTo>
                <a:lnTo>
                  <a:pt x="3169377" y="0"/>
                </a:lnTo>
                <a:lnTo>
                  <a:pt x="3169377" y="3961722"/>
                </a:lnTo>
                <a:lnTo>
                  <a:pt x="0" y="3961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78174" y="5652614"/>
            <a:ext cx="6353234" cy="1852389"/>
          </a:xfrm>
          <a:custGeom>
            <a:avLst/>
            <a:gdLst/>
            <a:ahLst/>
            <a:cxnLst/>
            <a:rect r="r" b="b" t="t" l="l"/>
            <a:pathLst>
              <a:path h="1852389" w="6353234">
                <a:moveTo>
                  <a:pt x="0" y="0"/>
                </a:moveTo>
                <a:lnTo>
                  <a:pt x="6353234" y="0"/>
                </a:lnTo>
                <a:lnTo>
                  <a:pt x="6353234" y="1852389"/>
                </a:lnTo>
                <a:lnTo>
                  <a:pt x="0" y="1852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54071" y="50903"/>
            <a:ext cx="4579858" cy="97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5"/>
              </a:lnSpc>
              <a:spcBef>
                <a:spcPct val="0"/>
              </a:spcBef>
            </a:pPr>
            <a:r>
              <a:rPr lang="en-US" b="true" sz="5754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Quantum gates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2647" y="1314755"/>
            <a:ext cx="5481424" cy="4079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8971" indent="-359486" lvl="1">
              <a:lnSpc>
                <a:spcPts val="4662"/>
              </a:lnSpc>
              <a:buFont typeface="Arial"/>
              <a:buChar char="•"/>
            </a:pPr>
            <a:r>
              <a:rPr lang="en-US" b="true" sz="333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Superposition</a:t>
            </a:r>
          </a:p>
          <a:p>
            <a:pPr algn="l">
              <a:lnSpc>
                <a:spcPts val="4662"/>
              </a:lnSpc>
            </a:pPr>
            <a:r>
              <a:rPr lang="en-US" sz="333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Quantum gates exploit superposition, allowing qubits to be in multiple states simultaneously, unlike classical bits.</a:t>
            </a:r>
          </a:p>
          <a:p>
            <a:pPr algn="just">
              <a:lnSpc>
                <a:spcPts val="444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751951" y="1197345"/>
            <a:ext cx="5279457" cy="430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4809" indent="-332404" lvl="1">
              <a:lnSpc>
                <a:spcPts val="4310"/>
              </a:lnSpc>
              <a:buFont typeface="Arial"/>
              <a:buChar char="•"/>
            </a:pPr>
            <a:r>
              <a:rPr lang="en-US" b="true" sz="307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Entanglement</a:t>
            </a:r>
          </a:p>
          <a:p>
            <a:pPr algn="l">
              <a:lnSpc>
                <a:spcPts val="4310"/>
              </a:lnSpc>
            </a:pPr>
            <a:r>
              <a:rPr lang="en-US" sz="307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They c</a:t>
            </a:r>
            <a:r>
              <a:rPr lang="en-US" sz="307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an create entangled states, linking qubits where the state of one depends on the state of another.</a:t>
            </a:r>
          </a:p>
          <a:p>
            <a:pPr algn="l">
              <a:lnSpc>
                <a:spcPts val="4310"/>
              </a:lnSpc>
            </a:pPr>
          </a:p>
          <a:p>
            <a:pPr algn="l">
              <a:lnSpc>
                <a:spcPts val="4310"/>
              </a:lnSpc>
            </a:pPr>
          </a:p>
          <a:p>
            <a:pPr algn="l">
              <a:lnSpc>
                <a:spcPts val="410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854071" y="1443113"/>
            <a:ext cx="5279457" cy="32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4809" indent="-332404" lvl="1">
              <a:lnSpc>
                <a:spcPts val="4310"/>
              </a:lnSpc>
              <a:buFont typeface="Arial"/>
              <a:buChar char="•"/>
            </a:pPr>
            <a:r>
              <a:rPr lang="en-US" b="true" sz="307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Reversibility</a:t>
            </a:r>
          </a:p>
          <a:p>
            <a:pPr algn="l">
              <a:lnSpc>
                <a:spcPts val="4310"/>
              </a:lnSpc>
            </a:pPr>
            <a:r>
              <a:rPr lang="en-US" sz="307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Unlike cl</a:t>
            </a:r>
            <a:r>
              <a:rPr lang="en-US" sz="307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assical gates, quantum gates are reversible, meaning the operation can be undone.</a:t>
            </a:r>
          </a:p>
          <a:p>
            <a:pPr algn="l">
              <a:lnSpc>
                <a:spcPts val="4105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9052" y="1028700"/>
            <a:ext cx="1067715" cy="1067715"/>
          </a:xfrm>
          <a:custGeom>
            <a:avLst/>
            <a:gdLst/>
            <a:ahLst/>
            <a:cxnLst/>
            <a:rect r="r" b="b" t="t" l="l"/>
            <a:pathLst>
              <a:path h="1067715" w="1067715">
                <a:moveTo>
                  <a:pt x="0" y="0"/>
                </a:moveTo>
                <a:lnTo>
                  <a:pt x="1067715" y="0"/>
                </a:lnTo>
                <a:lnTo>
                  <a:pt x="1067715" y="1067715"/>
                </a:lnTo>
                <a:lnTo>
                  <a:pt x="0" y="1067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7036" y="5142911"/>
            <a:ext cx="5790875" cy="3127073"/>
          </a:xfrm>
          <a:custGeom>
            <a:avLst/>
            <a:gdLst/>
            <a:ahLst/>
            <a:cxnLst/>
            <a:rect r="r" b="b" t="t" l="l"/>
            <a:pathLst>
              <a:path h="3127073" w="5790875">
                <a:moveTo>
                  <a:pt x="0" y="0"/>
                </a:moveTo>
                <a:lnTo>
                  <a:pt x="5790875" y="0"/>
                </a:lnTo>
                <a:lnTo>
                  <a:pt x="5790875" y="3127073"/>
                </a:lnTo>
                <a:lnTo>
                  <a:pt x="0" y="3127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5551" y="123628"/>
            <a:ext cx="8289691" cy="172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6"/>
              </a:lnSpc>
            </a:pPr>
            <a:r>
              <a:rPr lang="en-US" sz="4983" b="true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Types of Quantum Gates</a:t>
            </a:r>
          </a:p>
          <a:p>
            <a:pPr algn="ctr">
              <a:lnSpc>
                <a:spcPts val="6976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719052" y="1133525"/>
            <a:ext cx="6770570" cy="1250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1"/>
              </a:lnSpc>
            </a:pPr>
            <a:r>
              <a:rPr lang="en-US" sz="3257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    Single-Qubit Gates</a:t>
            </a:r>
          </a:p>
          <a:p>
            <a:pPr algn="l">
              <a:lnSpc>
                <a:spcPts val="3021"/>
              </a:lnSpc>
            </a:pPr>
          </a:p>
          <a:p>
            <a:pPr algn="l">
              <a:lnSpc>
                <a:spcPts val="246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08122" y="2391561"/>
            <a:ext cx="8448702" cy="269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  <a:spcBef>
                <a:spcPct val="0"/>
              </a:spcBef>
            </a:pPr>
            <a:r>
              <a:rPr lang="en-US" b="true" sz="3054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Pauli gate</a:t>
            </a:r>
          </a:p>
          <a:p>
            <a:pPr algn="l" marL="659385" indent="-329692" lvl="1">
              <a:lnSpc>
                <a:spcPts val="4275"/>
              </a:lnSpc>
              <a:buFont typeface="Arial"/>
              <a:buChar char="•"/>
            </a:pPr>
            <a:r>
              <a:rPr lang="en-US" b="true" sz="3054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rotate qubits around their respective axes, Example flipping |0⟩ to |1⟩</a:t>
            </a:r>
          </a:p>
          <a:p>
            <a:pPr algn="l" marL="659385" indent="-329692" lvl="1">
              <a:lnSpc>
                <a:spcPts val="427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54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Helps To Scramble Data.</a:t>
            </a:r>
          </a:p>
          <a:p>
            <a:pPr algn="ctr">
              <a:lnSpc>
                <a:spcPts val="427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980950" y="2736850"/>
            <a:ext cx="7008765" cy="2077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6469" indent="-318234" lvl="1">
              <a:lnSpc>
                <a:spcPts val="4127"/>
              </a:lnSpc>
              <a:buFont typeface="Arial"/>
              <a:buChar char="•"/>
            </a:pPr>
            <a:r>
              <a:rPr lang="en-US" b="true" sz="2947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Creates superposition (|0⟩ → |1+0⟩, |1⟩ → |0−1⟩).</a:t>
            </a:r>
          </a:p>
          <a:p>
            <a:pPr algn="l" marL="636469" indent="-318234" lvl="1">
              <a:lnSpc>
                <a:spcPts val="41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47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Use to hide data in Cryptography</a:t>
            </a:r>
          </a:p>
          <a:p>
            <a:pPr algn="ctr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692754" y="5143500"/>
            <a:ext cx="7063696" cy="3243751"/>
          </a:xfrm>
          <a:custGeom>
            <a:avLst/>
            <a:gdLst/>
            <a:ahLst/>
            <a:cxnLst/>
            <a:rect r="r" b="b" t="t" l="l"/>
            <a:pathLst>
              <a:path h="3243751" w="7063696">
                <a:moveTo>
                  <a:pt x="0" y="0"/>
                </a:moveTo>
                <a:lnTo>
                  <a:pt x="7063696" y="0"/>
                </a:lnTo>
                <a:lnTo>
                  <a:pt x="7063696" y="3243751"/>
                </a:lnTo>
                <a:lnTo>
                  <a:pt x="0" y="3243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74181" y="2206811"/>
            <a:ext cx="3900841" cy="587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2"/>
              </a:lnSpc>
              <a:spcBef>
                <a:spcPct val="0"/>
              </a:spcBef>
            </a:pPr>
            <a:r>
              <a:rPr lang="en-US" b="true" sz="3416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Hadamard or (H) gate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9052" y="1103590"/>
            <a:ext cx="1070653" cy="1070207"/>
          </a:xfrm>
          <a:custGeom>
            <a:avLst/>
            <a:gdLst/>
            <a:ahLst/>
            <a:cxnLst/>
            <a:rect r="r" b="b" t="t" l="l"/>
            <a:pathLst>
              <a:path h="1070207" w="1070653">
                <a:moveTo>
                  <a:pt x="0" y="0"/>
                </a:moveTo>
                <a:lnTo>
                  <a:pt x="1070654" y="0"/>
                </a:lnTo>
                <a:lnTo>
                  <a:pt x="1070654" y="1070208"/>
                </a:lnTo>
                <a:lnTo>
                  <a:pt x="0" y="1070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81777" y="1825306"/>
            <a:ext cx="4830316" cy="2982823"/>
          </a:xfrm>
          <a:custGeom>
            <a:avLst/>
            <a:gdLst/>
            <a:ahLst/>
            <a:cxnLst/>
            <a:rect r="r" b="b" t="t" l="l"/>
            <a:pathLst>
              <a:path h="2982823" w="4830316">
                <a:moveTo>
                  <a:pt x="0" y="0"/>
                </a:moveTo>
                <a:lnTo>
                  <a:pt x="4830316" y="0"/>
                </a:lnTo>
                <a:lnTo>
                  <a:pt x="4830316" y="2982823"/>
                </a:lnTo>
                <a:lnTo>
                  <a:pt x="0" y="2982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19052" y="4235446"/>
            <a:ext cx="9566475" cy="4165256"/>
          </a:xfrm>
          <a:custGeom>
            <a:avLst/>
            <a:gdLst/>
            <a:ahLst/>
            <a:cxnLst/>
            <a:rect r="r" b="b" t="t" l="l"/>
            <a:pathLst>
              <a:path h="4165256" w="9566475">
                <a:moveTo>
                  <a:pt x="0" y="0"/>
                </a:moveTo>
                <a:lnTo>
                  <a:pt x="9566475" y="0"/>
                </a:lnTo>
                <a:lnTo>
                  <a:pt x="9566475" y="4165256"/>
                </a:lnTo>
                <a:lnTo>
                  <a:pt x="0" y="4165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63" r="0" b="-196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25775" y="-85725"/>
            <a:ext cx="8289691" cy="172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6"/>
              </a:lnSpc>
            </a:pPr>
            <a:r>
              <a:rPr lang="en-US" sz="4983" b="true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Types of Quantum Gates</a:t>
            </a:r>
          </a:p>
          <a:p>
            <a:pPr algn="ctr">
              <a:lnSpc>
                <a:spcPts val="697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939114" y="1238033"/>
            <a:ext cx="6770570" cy="1117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1"/>
              </a:lnSpc>
            </a:pPr>
            <a:r>
              <a:rPr lang="en-US" sz="3257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Multi-Qubit Gates</a:t>
            </a:r>
          </a:p>
          <a:p>
            <a:pPr algn="l">
              <a:lnSpc>
                <a:spcPts val="456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789706" y="1941043"/>
            <a:ext cx="6792519" cy="323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054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Controlled Not </a:t>
            </a:r>
          </a:p>
          <a:p>
            <a:pPr algn="l" marL="659385" indent="-329692" lvl="1">
              <a:lnSpc>
                <a:spcPts val="4275"/>
              </a:lnSpc>
              <a:buFont typeface="Arial"/>
              <a:buChar char="•"/>
            </a:pPr>
            <a:r>
              <a:rPr lang="en-US" b="true" sz="3054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entangle and manipulate multiple qubits.</a:t>
            </a:r>
          </a:p>
          <a:p>
            <a:pPr algn="l" marL="659385" indent="-329692" lvl="1">
              <a:lnSpc>
                <a:spcPts val="4275"/>
              </a:lnSpc>
              <a:buFont typeface="Arial"/>
              <a:buChar char="•"/>
            </a:pPr>
            <a:r>
              <a:rPr lang="en-US" b="true" sz="3054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use to link qubits in cryptography.</a:t>
            </a:r>
          </a:p>
          <a:p>
            <a:pPr algn="ctr">
              <a:lnSpc>
                <a:spcPts val="4275"/>
              </a:lnSpc>
            </a:pPr>
          </a:p>
          <a:p>
            <a:pPr algn="ctr">
              <a:lnSpc>
                <a:spcPts val="42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54634" y="564945"/>
            <a:ext cx="11578731" cy="84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6"/>
              </a:lnSpc>
              <a:spcBef>
                <a:spcPct val="0"/>
              </a:spcBef>
            </a:pPr>
            <a:r>
              <a:rPr lang="en-US" b="true" sz="4983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Role of Quantum Gates In Cryptography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44300" y="1924611"/>
            <a:ext cx="8824317" cy="3869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8"/>
              </a:lnSpc>
              <a:spcBef>
                <a:spcPct val="0"/>
              </a:spcBef>
            </a:pPr>
            <a:r>
              <a:rPr lang="en-US" b="true" sz="3655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⚠️ Shor’s Algorithm</a:t>
            </a:r>
          </a:p>
          <a:p>
            <a:pPr algn="l" marL="789276" indent="-394638" lvl="1">
              <a:lnSpc>
                <a:spcPts val="5118"/>
              </a:lnSpc>
              <a:spcBef>
                <a:spcPct val="0"/>
              </a:spcBef>
              <a:buFont typeface="Arial"/>
              <a:buChar char="•"/>
            </a:pPr>
            <a:r>
              <a:rPr lang="en-US" sz="3655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Uses quantum gates to factor large numbers</a:t>
            </a:r>
          </a:p>
          <a:p>
            <a:pPr algn="l" marL="789276" indent="-394638" lvl="1">
              <a:lnSpc>
                <a:spcPts val="5118"/>
              </a:lnSpc>
              <a:buFont typeface="Arial"/>
              <a:buChar char="•"/>
            </a:pPr>
            <a:r>
              <a:rPr lang="en-US" sz="3655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</a:t>
            </a:r>
            <a:r>
              <a:rPr lang="en-US" sz="3655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an break RSA and ECC encryption</a:t>
            </a:r>
          </a:p>
          <a:p>
            <a:pPr algn="l" marL="789276" indent="-394638" lvl="1">
              <a:lnSpc>
                <a:spcPts val="5118"/>
              </a:lnSpc>
              <a:buFont typeface="Arial"/>
              <a:buChar char="•"/>
            </a:pPr>
            <a:r>
              <a:rPr lang="en-US" sz="3655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Gates like Hadamard help run the algorithm</a:t>
            </a:r>
          </a:p>
          <a:p>
            <a:pPr algn="l" marL="789276" indent="-394638" lvl="1">
              <a:lnSpc>
                <a:spcPts val="5118"/>
              </a:lnSpc>
              <a:buFont typeface="Arial"/>
              <a:buChar char="•"/>
            </a:pPr>
            <a:r>
              <a:rPr lang="en-US" sz="3655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Huge threat to current internet security</a:t>
            </a:r>
          </a:p>
          <a:p>
            <a:pPr algn="l">
              <a:lnSpc>
                <a:spcPts val="511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44300" y="5543378"/>
            <a:ext cx="11875651" cy="3221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8"/>
              </a:lnSpc>
            </a:pPr>
            <a:r>
              <a:rPr lang="en-US" sz="3655" b="true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Q</a:t>
            </a:r>
            <a:r>
              <a:rPr lang="en-US" b="true" sz="3655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uantum Key Distribu</a:t>
            </a:r>
            <a:r>
              <a:rPr lang="en-US" b="true" sz="3655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tion (QKD)</a:t>
            </a:r>
          </a:p>
          <a:p>
            <a:pPr algn="l" marL="789276" indent="-394638" lvl="1">
              <a:lnSpc>
                <a:spcPts val="5118"/>
              </a:lnSpc>
              <a:buFont typeface="Arial"/>
              <a:buChar char="•"/>
            </a:pPr>
            <a:r>
              <a:rPr lang="en-US" sz="3655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Uses gates like Hadamard and Pauli-X to send qubits securely</a:t>
            </a:r>
          </a:p>
          <a:p>
            <a:pPr algn="l" marL="789276" indent="-394638" lvl="1">
              <a:lnSpc>
                <a:spcPts val="5118"/>
              </a:lnSpc>
              <a:buFont typeface="Arial"/>
              <a:buChar char="•"/>
            </a:pPr>
            <a:r>
              <a:rPr lang="en-US" sz="3655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If someone spies, it’s instantly detected</a:t>
            </a:r>
          </a:p>
          <a:p>
            <a:pPr algn="l" marL="789276" indent="-394638" lvl="1">
              <a:lnSpc>
                <a:spcPts val="5118"/>
              </a:lnSpc>
              <a:buFont typeface="Arial"/>
              <a:buChar char="•"/>
            </a:pPr>
            <a:r>
              <a:rPr lang="en-US" sz="3655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Allows safe sharing of secret keys</a:t>
            </a:r>
          </a:p>
          <a:p>
            <a:pPr algn="l">
              <a:lnSpc>
                <a:spcPts val="5118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1188" y="3298361"/>
            <a:ext cx="17345623" cy="6504609"/>
          </a:xfrm>
          <a:custGeom>
            <a:avLst/>
            <a:gdLst/>
            <a:ahLst/>
            <a:cxnLst/>
            <a:rect r="r" b="b" t="t" l="l"/>
            <a:pathLst>
              <a:path h="6504609" w="17345623">
                <a:moveTo>
                  <a:pt x="0" y="0"/>
                </a:moveTo>
                <a:lnTo>
                  <a:pt x="17345624" y="0"/>
                </a:lnTo>
                <a:lnTo>
                  <a:pt x="17345624" y="6504609"/>
                </a:lnTo>
                <a:lnTo>
                  <a:pt x="0" y="6504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31855"/>
            <a:ext cx="18044923" cy="1085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7"/>
              </a:lnSpc>
              <a:spcBef>
                <a:spcPct val="0"/>
              </a:spcBef>
            </a:pPr>
            <a:r>
              <a:rPr lang="en-US" b="true" sz="6398" i="true" strike="noStrike" u="non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Quantum-Resistant Cryptography(PQC)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6052" y="1359897"/>
            <a:ext cx="13377332" cy="146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5"/>
              </a:lnSpc>
              <a:spcBef>
                <a:spcPct val="0"/>
              </a:spcBef>
            </a:pPr>
            <a:r>
              <a:rPr lang="en-US" sz="2832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Quantum-Resistant Cryptography (Post-Quantum Cryptography - PQC)</a:t>
            </a:r>
          </a:p>
          <a:p>
            <a:pPr algn="l">
              <a:lnSpc>
                <a:spcPts val="3965"/>
              </a:lnSpc>
              <a:spcBef>
                <a:spcPct val="0"/>
              </a:spcBef>
            </a:pPr>
            <a:r>
              <a:rPr lang="en-US" sz="2832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refers to cryptographic algorithms designed to remain secure against attacks from both classical and quantum computers.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600692" cy="10287000"/>
          </a:xfrm>
          <a:custGeom>
            <a:avLst/>
            <a:gdLst/>
            <a:ahLst/>
            <a:cxnLst/>
            <a:rect r="r" b="b" t="t" l="l"/>
            <a:pathLst>
              <a:path h="10287000" w="18600692">
                <a:moveTo>
                  <a:pt x="0" y="0"/>
                </a:moveTo>
                <a:lnTo>
                  <a:pt x="18600692" y="0"/>
                </a:lnTo>
                <a:lnTo>
                  <a:pt x="186006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0" t="-2500" r="-84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5662" y="2416585"/>
            <a:ext cx="10708454" cy="470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5029" indent="-412514" lvl="1">
              <a:lnSpc>
                <a:spcPts val="7566"/>
              </a:lnSpc>
              <a:buAutoNum type="arabicPeriod" startAt="1"/>
            </a:pPr>
            <a:r>
              <a:rPr lang="en-US" b="true" sz="3821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Basics of quantum computing</a:t>
            </a:r>
          </a:p>
          <a:p>
            <a:pPr algn="l" marL="825029" indent="-412514" lvl="1">
              <a:lnSpc>
                <a:spcPts val="7604"/>
              </a:lnSpc>
              <a:buAutoNum type="arabicPeriod" startAt="1"/>
            </a:pPr>
            <a:r>
              <a:rPr lang="en-US" b="true" sz="3821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Quantum gates</a:t>
            </a:r>
          </a:p>
          <a:p>
            <a:pPr algn="l" marL="825029" indent="-412514" lvl="1">
              <a:lnSpc>
                <a:spcPts val="7604"/>
              </a:lnSpc>
              <a:buAutoNum type="arabicPeriod" startAt="1"/>
            </a:pPr>
            <a:r>
              <a:rPr lang="en-US" b="true" sz="3821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How quantum breaks RSA</a:t>
            </a:r>
          </a:p>
          <a:p>
            <a:pPr algn="l" marL="825029" indent="-412514" lvl="1">
              <a:lnSpc>
                <a:spcPts val="7604"/>
              </a:lnSpc>
              <a:buAutoNum type="arabicPeriod" startAt="1"/>
            </a:pPr>
            <a:r>
              <a:rPr lang="en-US" b="true" sz="3821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Quantum resistant cryptography (PQC)</a:t>
            </a:r>
          </a:p>
          <a:p>
            <a:pPr algn="l" marL="825029" indent="-412514" lvl="1">
              <a:lnSpc>
                <a:spcPts val="7604"/>
              </a:lnSpc>
              <a:buAutoNum type="arabicPeriod" startAt="1"/>
            </a:pPr>
            <a:r>
              <a:rPr lang="en-US" b="true" sz="3821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Majorana quantum chip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54636" y="555279"/>
            <a:ext cx="7598352" cy="1425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32"/>
              </a:lnSpc>
              <a:spcBef>
                <a:spcPct val="0"/>
              </a:spcBef>
            </a:pPr>
            <a:r>
              <a:rPr lang="en-US" b="true" sz="8380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Table of Contents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451867" y="0"/>
            <a:ext cx="4194107" cy="10271151"/>
            <a:chOff x="0" y="0"/>
            <a:chExt cx="1104621" cy="2705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4621" cy="2705159"/>
            </a:xfrm>
            <a:custGeom>
              <a:avLst/>
              <a:gdLst/>
              <a:ahLst/>
              <a:cxnLst/>
              <a:rect r="r" b="b" t="t" l="l"/>
              <a:pathLst>
                <a:path h="2705159" w="1104621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249636" y="8974931"/>
            <a:ext cx="1905000" cy="283369"/>
          </a:xfrm>
          <a:custGeom>
            <a:avLst/>
            <a:gdLst/>
            <a:ahLst/>
            <a:cxnLst/>
            <a:rect r="r" b="b" t="t" l="l"/>
            <a:pathLst>
              <a:path h="283369" w="1905000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0131" y="0"/>
            <a:ext cx="18808262" cy="10190345"/>
          </a:xfrm>
          <a:custGeom>
            <a:avLst/>
            <a:gdLst/>
            <a:ahLst/>
            <a:cxnLst/>
            <a:rect r="r" b="b" t="t" l="l"/>
            <a:pathLst>
              <a:path h="10190345" w="18808262">
                <a:moveTo>
                  <a:pt x="0" y="0"/>
                </a:moveTo>
                <a:lnTo>
                  <a:pt x="18808262" y="0"/>
                </a:lnTo>
                <a:lnTo>
                  <a:pt x="18808262" y="10190345"/>
                </a:lnTo>
                <a:lnTo>
                  <a:pt x="0" y="10190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6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" r="0" b="-333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76577"/>
            <a:ext cx="4666180" cy="4804182"/>
          </a:xfrm>
          <a:custGeom>
            <a:avLst/>
            <a:gdLst/>
            <a:ahLst/>
            <a:cxnLst/>
            <a:rect r="r" b="b" t="t" l="l"/>
            <a:pathLst>
              <a:path h="4804182" w="4666180">
                <a:moveTo>
                  <a:pt x="0" y="0"/>
                </a:moveTo>
                <a:lnTo>
                  <a:pt x="4666180" y="0"/>
                </a:lnTo>
                <a:lnTo>
                  <a:pt x="4666180" y="4804182"/>
                </a:lnTo>
                <a:lnTo>
                  <a:pt x="0" y="4804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25007" y="1675110"/>
            <a:ext cx="4931489" cy="161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56"/>
              </a:lnSpc>
              <a:spcBef>
                <a:spcPct val="0"/>
              </a:spcBef>
            </a:pPr>
            <a:r>
              <a:rPr lang="en-US" b="true" sz="9397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Majorana 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34290" y="3955784"/>
            <a:ext cx="11312924" cy="306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0047" indent="-470024" lvl="1">
              <a:lnSpc>
                <a:spcPts val="6095"/>
              </a:lnSpc>
              <a:buAutoNum type="arabicPeriod" startAt="1"/>
            </a:pPr>
            <a:r>
              <a:rPr lang="en-US" sz="435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Introduction to Majorana particle</a:t>
            </a:r>
          </a:p>
          <a:p>
            <a:pPr algn="l" marL="940047" indent="-470024" lvl="1">
              <a:lnSpc>
                <a:spcPts val="6095"/>
              </a:lnSpc>
              <a:buAutoNum type="arabicPeriod" startAt="1"/>
            </a:pPr>
            <a:r>
              <a:rPr lang="en-US" sz="435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How can we obtain it?</a:t>
            </a:r>
          </a:p>
          <a:p>
            <a:pPr algn="l" marL="940047" indent="-470024" lvl="1">
              <a:lnSpc>
                <a:spcPts val="6095"/>
              </a:lnSpc>
              <a:spcBef>
                <a:spcPct val="0"/>
              </a:spcBef>
              <a:buAutoNum type="arabicPeriod" startAt="1"/>
            </a:pPr>
            <a:r>
              <a:rPr lang="en-US" sz="435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How are we storing a Majorana particle?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44104" y="1028700"/>
            <a:ext cx="14599792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99709"/>
            <a:ext cx="1153482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Future scope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8728141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957665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35863" y="2613959"/>
            <a:ext cx="14016274" cy="5986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5"/>
              </a:lnSpc>
              <a:spcBef>
                <a:spcPct val="0"/>
              </a:spcBef>
            </a:pPr>
            <a:r>
              <a:rPr lang="en-US" b="true" sz="2454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Scalable Quantum Systems Are Approaching</a:t>
            </a:r>
          </a:p>
          <a:p>
            <a:pPr algn="l" marL="529848" indent="-264924" lvl="1">
              <a:lnSpc>
                <a:spcPts val="3435"/>
              </a:lnSpc>
              <a:spcBef>
                <a:spcPct val="0"/>
              </a:spcBef>
              <a:buFont typeface="Arial"/>
              <a:buChar char="•"/>
            </a:pPr>
            <a:r>
              <a:rPr lang="en-US" sz="2454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Chips like Majorana signal the move toward fault-tolerant quantum computing.</a:t>
            </a:r>
          </a:p>
          <a:p>
            <a:pPr algn="l" marL="529848" indent="-264924" lvl="1">
              <a:lnSpc>
                <a:spcPts val="3435"/>
              </a:lnSpc>
              <a:spcBef>
                <a:spcPct val="0"/>
              </a:spcBef>
              <a:buFont typeface="Arial"/>
              <a:buChar char="•"/>
            </a:pPr>
            <a:r>
              <a:rPr lang="en-US" sz="2454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Once this happens, quantum algorithms will run reliably, posing a real threat to classical cryptography.</a:t>
            </a:r>
          </a:p>
          <a:p>
            <a:pPr algn="l">
              <a:lnSpc>
                <a:spcPts val="3435"/>
              </a:lnSpc>
              <a:spcBef>
                <a:spcPct val="0"/>
              </a:spcBef>
            </a:pPr>
          </a:p>
          <a:p>
            <a:pPr algn="l">
              <a:lnSpc>
                <a:spcPts val="3435"/>
              </a:lnSpc>
              <a:spcBef>
                <a:spcPct val="0"/>
              </a:spcBef>
            </a:pPr>
            <a:r>
              <a:rPr lang="en-US" b="true" sz="2454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Urgency of Post-Quantum Cryptography (PQC)</a:t>
            </a:r>
          </a:p>
          <a:p>
            <a:pPr algn="l" marL="529848" indent="-264924" lvl="1">
              <a:lnSpc>
                <a:spcPts val="3435"/>
              </a:lnSpc>
              <a:spcBef>
                <a:spcPct val="0"/>
              </a:spcBef>
              <a:buFont typeface="Arial"/>
              <a:buChar char="•"/>
            </a:pPr>
            <a:r>
              <a:rPr lang="en-US" sz="2454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With reliable quantum chips coming, we must transition to PQC algorithms before quantum computers reach cryptographically relevant sizes.</a:t>
            </a:r>
          </a:p>
          <a:p>
            <a:pPr algn="l" marL="529848" indent="-264924" lvl="1">
              <a:lnSpc>
                <a:spcPts val="3435"/>
              </a:lnSpc>
              <a:spcBef>
                <a:spcPct val="0"/>
              </a:spcBef>
              <a:buFont typeface="Arial"/>
              <a:buChar char="•"/>
            </a:pPr>
            <a:r>
              <a:rPr lang="en-US" sz="2454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Organizations like NIST are already rolling out quantum-safe standards in anticipation.</a:t>
            </a:r>
          </a:p>
          <a:p>
            <a:pPr algn="l">
              <a:lnSpc>
                <a:spcPts val="3435"/>
              </a:lnSpc>
              <a:spcBef>
                <a:spcPct val="0"/>
              </a:spcBef>
            </a:pPr>
          </a:p>
          <a:p>
            <a:pPr algn="l">
              <a:lnSpc>
                <a:spcPts val="3435"/>
              </a:lnSpc>
              <a:spcBef>
                <a:spcPct val="0"/>
              </a:spcBef>
            </a:pPr>
            <a:r>
              <a:rPr lang="en-US" b="true" sz="2454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Majorana-Based Architectures in Secure Applications</a:t>
            </a:r>
          </a:p>
          <a:p>
            <a:pPr algn="l" marL="529848" indent="-264924" lvl="1">
              <a:lnSpc>
                <a:spcPts val="3435"/>
              </a:lnSpc>
              <a:spcBef>
                <a:spcPct val="0"/>
              </a:spcBef>
              <a:buFont typeface="Arial"/>
              <a:buChar char="•"/>
            </a:pPr>
            <a:r>
              <a:rPr lang="en-US" sz="2454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stable nature of Majorana qubits also makes them candidates for quantum-secure communications, such as quantum key distribution (QKD) and quantum networks.</a:t>
            </a:r>
          </a:p>
          <a:p>
            <a:pPr algn="l">
              <a:lnSpc>
                <a:spcPts val="3435"/>
              </a:lnSpc>
              <a:spcBef>
                <a:spcPct val="0"/>
              </a:spcBef>
            </a:pPr>
          </a:p>
        </p:txBody>
      </p:sp>
      <p:sp>
        <p:nvSpPr>
          <p:cNvPr name="AutoShape 6" id="6"/>
          <p:cNvSpPr/>
          <p:nvPr/>
        </p:nvSpPr>
        <p:spPr>
          <a:xfrm>
            <a:off x="5897880" y="1723024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304001" y="628592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51286" y="914400"/>
            <a:ext cx="1153482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Conclusion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127758" y="8690041"/>
            <a:ext cx="6492240" cy="1136517"/>
            <a:chOff x="0" y="0"/>
            <a:chExt cx="8656320" cy="1515356"/>
          </a:xfrm>
        </p:grpSpPr>
        <p:sp>
          <p:nvSpPr>
            <p:cNvPr name="AutoShape 4" id="4"/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cap="flat" w="101600">
              <a:solidFill>
                <a:srgbClr val="0F466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208162" y="1182157"/>
              <a:ext cx="2239996" cy="333199"/>
            </a:xfrm>
            <a:custGeom>
              <a:avLst/>
              <a:gdLst/>
              <a:ahLst/>
              <a:cxnLst/>
              <a:rect r="r" b="b" t="t" l="l"/>
              <a:pathLst>
                <a:path h="333199" w="2239996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51286" y="2666100"/>
            <a:ext cx="14985427" cy="490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5"/>
              </a:lnSpc>
              <a:spcBef>
                <a:spcPct val="0"/>
              </a:spcBef>
            </a:pPr>
            <a:r>
              <a:rPr lang="en-US" sz="2554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Quantum computing marks a paradigm shift in computation, with the potential to revolutionize fields like cryptography, optimization, AI, and materials science.</a:t>
            </a:r>
          </a:p>
          <a:p>
            <a:pPr algn="l">
              <a:lnSpc>
                <a:spcPts val="3575"/>
              </a:lnSpc>
              <a:spcBef>
                <a:spcPct val="0"/>
              </a:spcBef>
            </a:pPr>
          </a:p>
          <a:p>
            <a:pPr algn="l">
              <a:lnSpc>
                <a:spcPts val="3575"/>
              </a:lnSpc>
              <a:spcBef>
                <a:spcPct val="0"/>
              </a:spcBef>
            </a:pPr>
            <a:r>
              <a:rPr lang="en-US" sz="2554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While it poses a threat to traditional cryptographic systems, it also opens doors for quantum-resistant cryptography and new technological frontiers.</a:t>
            </a:r>
          </a:p>
          <a:p>
            <a:pPr algn="l">
              <a:lnSpc>
                <a:spcPts val="3575"/>
              </a:lnSpc>
              <a:spcBef>
                <a:spcPct val="0"/>
              </a:spcBef>
            </a:pPr>
          </a:p>
          <a:p>
            <a:pPr algn="l">
              <a:lnSpc>
                <a:spcPts val="3575"/>
              </a:lnSpc>
              <a:spcBef>
                <a:spcPct val="0"/>
              </a:spcBef>
            </a:pPr>
            <a:r>
              <a:rPr lang="en-US" sz="2554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path forward involves collaborative global efforts in research, cryptography, and hardware development to fully harness quantum potential while safeguarding digital infrastructure.</a:t>
            </a:r>
          </a:p>
          <a:p>
            <a:pPr algn="l">
              <a:lnSpc>
                <a:spcPts val="3575"/>
              </a:lnSpc>
              <a:spcBef>
                <a:spcPct val="0"/>
              </a:spcBef>
            </a:pPr>
          </a:p>
          <a:p>
            <a:pPr algn="l">
              <a:lnSpc>
                <a:spcPts val="3575"/>
              </a:lnSpc>
              <a:spcBef>
                <a:spcPct val="0"/>
              </a:spcBef>
            </a:pPr>
            <a:r>
              <a:rPr lang="en-US" sz="2554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Mairona chips and similar advancements are a glimpse into a future where quantum computing becomes not just powerful but practical.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42710" y="3369664"/>
            <a:ext cx="11402580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b="true" sz="18577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61609"/>
            <a:ext cx="10282723" cy="1382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53"/>
              </a:lnSpc>
              <a:spcBef>
                <a:spcPct val="0"/>
              </a:spcBef>
            </a:pPr>
            <a:r>
              <a:rPr lang="en-US" b="true" sz="810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Regular Bit </a:t>
            </a:r>
          </a:p>
        </p:txBody>
      </p:sp>
      <p:sp>
        <p:nvSpPr>
          <p:cNvPr name="AutoShape 3" id="3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525113" y="3646755"/>
            <a:ext cx="8607695" cy="3394509"/>
            <a:chOff x="0" y="0"/>
            <a:chExt cx="11476926" cy="45260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86528" cy="4526013"/>
            </a:xfrm>
            <a:custGeom>
              <a:avLst/>
              <a:gdLst/>
              <a:ahLst/>
              <a:cxnLst/>
              <a:rect r="r" b="b" t="t" l="l"/>
              <a:pathLst>
                <a:path h="4526013" w="4386528">
                  <a:moveTo>
                    <a:pt x="0" y="0"/>
                  </a:moveTo>
                  <a:lnTo>
                    <a:pt x="4386528" y="0"/>
                  </a:lnTo>
                  <a:lnTo>
                    <a:pt x="4386528" y="4526013"/>
                  </a:lnTo>
                  <a:lnTo>
                    <a:pt x="0" y="4526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309" t="-10786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79423" y="1705358"/>
              <a:ext cx="723571" cy="1157714"/>
            </a:xfrm>
            <a:custGeom>
              <a:avLst/>
              <a:gdLst/>
              <a:ahLst/>
              <a:cxnLst/>
              <a:rect r="r" b="b" t="t" l="l"/>
              <a:pathLst>
                <a:path h="1157714" w="723571">
                  <a:moveTo>
                    <a:pt x="0" y="0"/>
                  </a:moveTo>
                  <a:lnTo>
                    <a:pt x="723571" y="0"/>
                  </a:lnTo>
                  <a:lnTo>
                    <a:pt x="723571" y="1157714"/>
                  </a:lnTo>
                  <a:lnTo>
                    <a:pt x="0" y="1157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043903" y="0"/>
              <a:ext cx="4433023" cy="4526013"/>
            </a:xfrm>
            <a:custGeom>
              <a:avLst/>
              <a:gdLst/>
              <a:ahLst/>
              <a:cxnLst/>
              <a:rect r="r" b="b" t="t" l="l"/>
              <a:pathLst>
                <a:path h="4526013" w="4433023">
                  <a:moveTo>
                    <a:pt x="0" y="0"/>
                  </a:moveTo>
                  <a:lnTo>
                    <a:pt x="4433023" y="0"/>
                  </a:lnTo>
                  <a:lnTo>
                    <a:pt x="4433023" y="4526013"/>
                  </a:lnTo>
                  <a:lnTo>
                    <a:pt x="0" y="4526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110" t="-10786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8700749" y="1081948"/>
              <a:ext cx="981481" cy="22140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999"/>
                </a:lnSpc>
              </a:pPr>
              <a:r>
                <a:rPr lang="en-US" sz="9999" b="true">
                  <a:solidFill>
                    <a:srgbClr val="0F4662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61609"/>
            <a:ext cx="10282723" cy="138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53"/>
              </a:lnSpc>
              <a:spcBef>
                <a:spcPct val="0"/>
              </a:spcBef>
            </a:pPr>
            <a:r>
              <a:rPr lang="en-US" b="true" sz="810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Qubits</a:t>
            </a:r>
          </a:p>
        </p:txBody>
      </p:sp>
      <p:sp>
        <p:nvSpPr>
          <p:cNvPr name="AutoShape 3" id="3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617675" y="3263171"/>
            <a:ext cx="3760657" cy="3760657"/>
            <a:chOff x="0" y="0"/>
            <a:chExt cx="5014210" cy="5014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14210" cy="5014210"/>
            </a:xfrm>
            <a:custGeom>
              <a:avLst/>
              <a:gdLst/>
              <a:ahLst/>
              <a:cxnLst/>
              <a:rect r="r" b="b" t="t" l="l"/>
              <a:pathLst>
                <a:path h="5014210" w="5014210">
                  <a:moveTo>
                    <a:pt x="0" y="0"/>
                  </a:moveTo>
                  <a:lnTo>
                    <a:pt x="5014210" y="0"/>
                  </a:lnTo>
                  <a:lnTo>
                    <a:pt x="5014210" y="5014210"/>
                  </a:lnTo>
                  <a:lnTo>
                    <a:pt x="0" y="5014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507105" y="2193555"/>
              <a:ext cx="723571" cy="1157714"/>
            </a:xfrm>
            <a:custGeom>
              <a:avLst/>
              <a:gdLst/>
              <a:ahLst/>
              <a:cxnLst/>
              <a:rect r="r" b="b" t="t" l="l"/>
              <a:pathLst>
                <a:path h="1157714" w="723571">
                  <a:moveTo>
                    <a:pt x="0" y="0"/>
                  </a:moveTo>
                  <a:lnTo>
                    <a:pt x="723571" y="0"/>
                  </a:lnTo>
                  <a:lnTo>
                    <a:pt x="723571" y="1157714"/>
                  </a:lnTo>
                  <a:lnTo>
                    <a:pt x="0" y="1157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068660" y="3263171"/>
            <a:ext cx="3760657" cy="3760657"/>
            <a:chOff x="0" y="0"/>
            <a:chExt cx="5014210" cy="50142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14210" cy="5014210"/>
            </a:xfrm>
            <a:custGeom>
              <a:avLst/>
              <a:gdLst/>
              <a:ahLst/>
              <a:cxnLst/>
              <a:rect r="r" b="b" t="t" l="l"/>
              <a:pathLst>
                <a:path h="5014210" w="5014210">
                  <a:moveTo>
                    <a:pt x="0" y="0"/>
                  </a:moveTo>
                  <a:lnTo>
                    <a:pt x="5014210" y="0"/>
                  </a:lnTo>
                  <a:lnTo>
                    <a:pt x="5014210" y="5014210"/>
                  </a:lnTo>
                  <a:lnTo>
                    <a:pt x="0" y="5014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238033" y="1570145"/>
              <a:ext cx="981481" cy="22140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999"/>
                </a:lnSpc>
              </a:pPr>
              <a:r>
                <a:rPr lang="en-US" sz="9999" b="true">
                  <a:solidFill>
                    <a:srgbClr val="0F4662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144844" y="3263171"/>
            <a:ext cx="3760657" cy="3760657"/>
            <a:chOff x="0" y="0"/>
            <a:chExt cx="5014210" cy="50142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14210" cy="5014210"/>
            </a:xfrm>
            <a:custGeom>
              <a:avLst/>
              <a:gdLst/>
              <a:ahLst/>
              <a:cxnLst/>
              <a:rect r="r" b="b" t="t" l="l"/>
              <a:pathLst>
                <a:path h="5014210" w="5014210">
                  <a:moveTo>
                    <a:pt x="0" y="0"/>
                  </a:moveTo>
                  <a:lnTo>
                    <a:pt x="5014210" y="0"/>
                  </a:lnTo>
                  <a:lnTo>
                    <a:pt x="5014210" y="5014210"/>
                  </a:lnTo>
                  <a:lnTo>
                    <a:pt x="0" y="5014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061710" y="2193555"/>
              <a:ext cx="766247" cy="1225995"/>
            </a:xfrm>
            <a:custGeom>
              <a:avLst/>
              <a:gdLst/>
              <a:ahLst/>
              <a:cxnLst/>
              <a:rect r="r" b="b" t="t" l="l"/>
              <a:pathLst>
                <a:path h="1225995" w="766247">
                  <a:moveTo>
                    <a:pt x="0" y="0"/>
                  </a:moveTo>
                  <a:lnTo>
                    <a:pt x="766247" y="0"/>
                  </a:lnTo>
                  <a:lnTo>
                    <a:pt x="766247" y="1225995"/>
                  </a:lnTo>
                  <a:lnTo>
                    <a:pt x="0" y="1225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525624" y="1604285"/>
              <a:ext cx="981481" cy="22140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999"/>
                </a:lnSpc>
              </a:pPr>
              <a:r>
                <a:rPr lang="en-US" sz="9999" b="true">
                  <a:solidFill>
                    <a:srgbClr val="0F4662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160" r="0" b="1160"/>
          <a:stretch>
            <a:fillRect/>
          </a:stretch>
        </p:blipFill>
        <p:spPr>
          <a:xfrm flipH="false" flipV="false" rot="0">
            <a:off x="-267804" y="-58958"/>
            <a:ext cx="18985521" cy="10431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288" y="0"/>
            <a:ext cx="18379133" cy="103544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481945" cy="103960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61609"/>
            <a:ext cx="10282723" cy="1382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53"/>
              </a:lnSpc>
              <a:spcBef>
                <a:spcPct val="0"/>
              </a:spcBef>
            </a:pPr>
            <a:r>
              <a:rPr lang="en-US" b="true" sz="810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Entanglement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19868" y="3721879"/>
            <a:ext cx="15242115" cy="335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When two qubits become linked, the state of one instantly affects the other — no matter how far apart they are.</a:t>
            </a:r>
          </a:p>
        </p:txBody>
      </p:sp>
      <p:sp>
        <p:nvSpPr>
          <p:cNvPr name="AutoShape 4" id="4"/>
          <p:cNvSpPr/>
          <p:nvPr/>
        </p:nvSpPr>
        <p:spPr>
          <a:xfrm>
            <a:off x="10767060" y="1367222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060" y="448079"/>
            <a:ext cx="18504121" cy="9390841"/>
          </a:xfrm>
          <a:custGeom>
            <a:avLst/>
            <a:gdLst/>
            <a:ahLst/>
            <a:cxnLst/>
            <a:rect r="r" b="b" t="t" l="l"/>
            <a:pathLst>
              <a:path h="9390841" w="18504121">
                <a:moveTo>
                  <a:pt x="0" y="0"/>
                </a:moveTo>
                <a:lnTo>
                  <a:pt x="18504120" y="0"/>
                </a:lnTo>
                <a:lnTo>
                  <a:pt x="18504120" y="9390842"/>
                </a:lnTo>
                <a:lnTo>
                  <a:pt x="0" y="9390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DAGe6atuFuw</dc:identifier>
  <dcterms:modified xsi:type="dcterms:W3CDTF">2011-08-01T06:04:30Z</dcterms:modified>
  <cp:revision>1</cp:revision>
  <dc:title>White Blue Simple Modern Enhancing Sales Strategy Presentation</dc:title>
</cp:coreProperties>
</file>